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85" r:id="rId6"/>
    <p:sldId id="278" r:id="rId7"/>
    <p:sldId id="287" r:id="rId8"/>
    <p:sldId id="261" r:id="rId9"/>
    <p:sldId id="260" r:id="rId10"/>
    <p:sldId id="284" r:id="rId11"/>
    <p:sldId id="288" r:id="rId12"/>
    <p:sldId id="281" r:id="rId13"/>
    <p:sldId id="264" r:id="rId14"/>
    <p:sldId id="265" r:id="rId15"/>
    <p:sldId id="283" r:id="rId16"/>
    <p:sldId id="267" r:id="rId17"/>
    <p:sldId id="28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28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BEB9AA"/>
    <a:srgbClr val="C0C9C2"/>
    <a:srgbClr val="AA9D92"/>
    <a:srgbClr val="F2F1EE"/>
    <a:srgbClr val="D8D2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595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>
        <p:guide pos="4128"/>
        <p:guide orient="horz" pos="960"/>
      </p:guideLst>
    </p:cSldViewPr>
  </p:slideViewPr>
  <p:outlineViewPr>
    <p:cViewPr>
      <p:scale>
        <a:sx n="33" d="100"/>
        <a:sy n="33" d="100"/>
      </p:scale>
      <p:origin x="0" y="-402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3510754479028905E-2"/>
          <c:y val="2.1428637553552034E-2"/>
          <c:w val="0.95377749658170763"/>
          <c:h val="0.763202476894829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accent2">
                        <a:lumMod val="50000"/>
                      </a:schemeClr>
                    </a:solidFill>
                    <a:latin typeface="Biome Light" panose="020B0303030204020804" pitchFamily="34" charset="0"/>
                    <a:ea typeface="+mn-ea"/>
                    <a:cs typeface="Biome Light" panose="020B03030302040208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7F-455D-BD9A-A9B83955F4C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accent2">
                        <a:lumMod val="50000"/>
                      </a:schemeClr>
                    </a:solidFill>
                    <a:latin typeface="Biome Light" panose="020B0303030204020804" pitchFamily="34" charset="0"/>
                    <a:ea typeface="+mn-ea"/>
                    <a:cs typeface="Biome Light" panose="020B03030302040208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D7F-455D-BD9A-A9B83955F4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accent2">
                        <a:lumMod val="50000"/>
                      </a:schemeClr>
                    </a:solidFill>
                    <a:latin typeface="Biome Light" panose="020B0303030204020804" pitchFamily="34" charset="0"/>
                    <a:ea typeface="+mn-ea"/>
                    <a:cs typeface="Biome Light" panose="020B03030302040208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D7F-455D-BD9A-A9B83955F4C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111705064"/>
        <c:axId val="1111706704"/>
      </c:barChart>
      <c:catAx>
        <c:axId val="1111705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accent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120" normalizeH="0" baseline="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ea typeface="+mn-ea"/>
                <a:cs typeface="Biome Light" panose="020B0303030204020804" pitchFamily="34" charset="0"/>
              </a:defRPr>
            </a:pPr>
            <a:endParaRPr lang="en-US"/>
          </a:p>
        </c:txPr>
        <c:crossAx val="1111706704"/>
        <c:crosses val="autoZero"/>
        <c:auto val="1"/>
        <c:lblAlgn val="ctr"/>
        <c:lblOffset val="100"/>
        <c:noMultiLvlLbl val="0"/>
      </c:catAx>
      <c:valAx>
        <c:axId val="1111706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11705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Biome Light" panose="020B0303030204020804" pitchFamily="34" charset="0"/>
              </a:defRPr>
            </a:pPr>
            <a:endParaRPr lang="en-US"/>
          </a:p>
        </c:txPr>
      </c:legendEntry>
      <c:layout>
        <c:manualLayout>
          <c:xMode val="edge"/>
          <c:yMode val="edge"/>
          <c:x val="0.11907290885548316"/>
          <c:y val="0.94414976699341158"/>
          <c:w val="0.75964409286987555"/>
          <c:h val="4.558150950890999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accent2">
                  <a:lumMod val="50000"/>
                </a:schemeClr>
              </a:solidFill>
              <a:latin typeface="+mn-lt"/>
              <a:ea typeface="+mn-ea"/>
              <a:cs typeface="Biome Light" panose="020B03030302040208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E6020-4209-49A3-9DC4-18264096E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797462-F1DD-4E64-BC14-F17A0F34B5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32FC57-E1F8-4F59-A87C-2833007EAF57}" type="datetimeFigureOut">
              <a:rPr lang="en-US" smtClean="0"/>
              <a:t>2021-03-05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75F0E3-AC70-4B5A-BCEB-9E3C021C86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F68B5-925F-4468-95B3-EA77C29C34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8A06BE-7519-4B21-9E1D-AE6D6E69C3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3830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ACAC0-59EA-4916-9995-398D6BEB88C3}" type="datetimeFigureOut">
              <a:rPr lang="en-US" smtClean="0"/>
              <a:t>2021-03-05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B2C62-FE30-453D-946B-754E9E42C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26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 spacing + Page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375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2964EA8-200F-47C5-90C2-1DBA3D6D7C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700" y="5078187"/>
            <a:ext cx="3222058" cy="96462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878E298-5074-4E51-993E-34931A897F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13" y="0"/>
            <a:ext cx="4941887" cy="57261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2D26D0E-18C6-4DB1-B3A5-75E29BD65B17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noFill/>
          <a:ln w="15875" cap="flat" cmpd="sng" algn="ctr">
            <a:solidFill>
              <a:schemeClr val="accent2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989B90B-5C3C-4760-9360-5AE10BF8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90000"/>
              </a:lnSpc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37C3D7-7DDB-42A8-901A-EC153DD274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0"/>
            <a:ext cx="4953000" cy="3302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7B95226-A076-4D55-B408-1389A2F8C7A0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028700" y="3556002"/>
            <a:ext cx="3108960" cy="2286000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6673F10-179D-4539-AA33-AE34EC0457EF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454152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B6CFC30-1A59-4D28-9E30-0FF7D632C6A2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805434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C4F3CC75-F9FA-4F77-9DD5-7E6C0F5C9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9D1A0-04AB-4DD4-B9DB-BDEC5E64C94C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3B5B65C-5DE0-4F81-8115-758CDB5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4A2ACE-2D85-4F78-818F-BBA6F6F0CC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0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DCD8D3-DF79-446E-9961-5797EE888B4C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CB4EDDC-C544-421C-905C-A4D40D98A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3EA80-260A-4EE9-83BB-E6DD04DEA906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9CBFDBF-2D2B-469A-9B2F-72F90474F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BA55D6-2810-4163-9D43-FEDA674E2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6829" y="573503"/>
            <a:ext cx="10156826" cy="1369591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9E87E0B-D644-4037-B322-715C648BAD3B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19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5">
            <a:extLst>
              <a:ext uri="{FF2B5EF4-FFF2-40B4-BE49-F238E27FC236}">
                <a16:creationId xmlns:a16="http://schemas.microsoft.com/office/drawing/2014/main" id="{940246AD-CE4F-4FD8-BCF6-5BA9ED62AC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543302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F8ECBB79-D5D3-4ECE-99F9-1B6834629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2">
            <a:extLst>
              <a:ext uri="{FF2B5EF4-FFF2-40B4-BE49-F238E27FC236}">
                <a16:creationId xmlns:a16="http://schemas.microsoft.com/office/drawing/2014/main" id="{C667C6DE-A3D4-4738-B7FC-43FB39FD7A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12C18C04-19C8-4ECC-83E8-6E65128CE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6"/>
            <a:ext cx="3924300" cy="284956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D14E5D8-EB42-4C87-B4AE-4746909A2D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813" y="5067300"/>
            <a:ext cx="3913187" cy="1319213"/>
          </a:xfrm>
        </p:spPr>
        <p:txBody>
          <a:bodyPr>
            <a:normAutofit/>
          </a:bodyPr>
          <a:lstStyle>
            <a:lvl1pPr>
              <a:defRPr lang="en-US" sz="16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0649945F-7BBD-4042-AA34-709CE3402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80274-DEF2-4F5D-8F74-69D0554CED55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51936C4A-DE5F-4BFE-AED0-47E48CD4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981B703-4F1F-41A6-AD71-3FFB2820F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130" y="465136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61D25CF-5413-4949-A54A-871660840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58050" y="2000250"/>
            <a:ext cx="4667250" cy="339883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224E3A4F-8479-4D38-A6D4-85F0883F3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D4DA8-2D4A-4F06-BECA-044AF4113FB4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D5A5341A-4863-40E8-8B9A-FB4E71925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2FED0-CD95-48B0-B54A-1F64F952C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8EF5E91-A275-4181-9C62-BC0773AD0512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1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423630CA-0A51-4B04-A57B-9E412A8FCD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7137" y="3862387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C994AE8-9E30-418E-8361-5D851AFA42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854450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D4E5783-2917-458E-BE61-F3D5AAA8F9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30908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1D734B5-5F1C-4E34-81FF-AD75105E83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5757DE8-43D6-4A47-ABC9-B39EC8016C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5"/>
            <a:ext cx="3924300" cy="43910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84C97B0-0D42-4831-9ABD-390370C0F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81873-7D47-483D-BCB4-50DD9806C720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CE8438DF-723C-49AB-AD18-1C40F107F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32FDE8-62A6-4290-88E6-2795313DE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465137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C85317C-3A2D-483F-B913-714129E195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3045" y="2426610"/>
            <a:ext cx="2378075" cy="111125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DFEC7-1EEC-4FF2-868A-9799EA69F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155" y="2714986"/>
            <a:ext cx="6674802" cy="65532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Graph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364FFEF-B933-46C6-A918-A80C987DB7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2147" y="0"/>
            <a:ext cx="3938588" cy="64008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59E5EAF8-68C2-4910-8F66-D9320B957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7967" y="2105933"/>
            <a:ext cx="5297883" cy="102421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3BE48E1-D3BE-4B52-B2EC-13A514CB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966" y="2105933"/>
            <a:ext cx="5297883" cy="2237467"/>
          </a:xfrm>
        </p:spPr>
        <p:txBody>
          <a:bodyPr anchor="t">
            <a:norm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6745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0815B22-13FE-47CD-9F79-73704A278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B74C9-B808-4394-A017-79C83B2524EF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7669539-CB64-44F5-999D-7B9E61F8A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BA076-F3B9-47CB-80C2-BE29F157D04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54075" y="1625600"/>
            <a:ext cx="10499725" cy="4860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09627E-FE70-43A1-B0CB-4D4F6C32C2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074" y="122239"/>
            <a:ext cx="10499725" cy="1355724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41BF345D-81AF-4851-83A1-62339848905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1917" y="517972"/>
            <a:ext cx="31089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C4F3A57-45ED-498D-858C-3EE63DF129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6601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1AC5BB09-E3BA-4948-93B3-EDCAAB8031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01197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BF83C6B7-5484-4586-8830-098BDCD9C9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66324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0C5663B1-EED6-4D80-A7C2-19E1366387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9069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0">
            <a:extLst>
              <a:ext uri="{FF2B5EF4-FFF2-40B4-BE49-F238E27FC236}">
                <a16:creationId xmlns:a16="http://schemas.microsoft.com/office/drawing/2014/main" id="{D21E7B61-407B-40A7-9AF6-0D7E7106B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6046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415C3ACC-5A8A-46E6-BA0D-90ADD27E2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2DF6D-B715-4785-8DEA-9165C638CF44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0D00A5C2-DCEE-4CB3-9307-61EB88B1D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8CB70-B054-4294-AD29-EE7A75C7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0D608-4E7A-4014-9F62-CB43A0C839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6638" y="2717800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C3A63B0-4EEA-45BC-A016-5FDA0969EA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861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080679B-5220-4478-B631-7112F870B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35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E4F61A3-2797-46FB-ACA7-0443E3BBDD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3907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14ED733B-1DE9-4FDC-BD5F-2BE3BB07C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402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05858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275B11D-8F3F-472B-BBCC-A4F7415AC0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3543300"/>
            <a:ext cx="3924300" cy="33147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9F0629D-1A5F-4F4F-90D6-430379624EF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sz="1600">
                <a:solidFill>
                  <a:schemeClr val="tx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Click to edit Master text styles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18C063B-0EE9-4FD5-A116-241C2454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AE72A-09B6-4D56-855D-4360BD347914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417B369-6569-4DCC-B684-BE1A7C5D0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EC1A7-43C3-481E-95D0-5616242E1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4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C6CF0E0-8FF2-4FE7-AC69-85BEFA656508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577C8-AB8C-4B8A-A01F-113B16C4DCA3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9" r:id="rId8"/>
    <p:sldLayoutId id="2147483655" r:id="rId9"/>
    <p:sldLayoutId id="2147483656" r:id="rId10"/>
    <p:sldLayoutId id="2147483658" r:id="rId11"/>
    <p:sldLayoutId id="2147483657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48" userDrawn="1">
          <p15:clr>
            <a:srgbClr val="F26B43"/>
          </p15:clr>
        </p15:guide>
        <p15:guide id="2" pos="1176" userDrawn="1">
          <p15:clr>
            <a:srgbClr val="F26B43"/>
          </p15:clr>
        </p15:guide>
        <p15:guide id="3" pos="1296" userDrawn="1">
          <p15:clr>
            <a:srgbClr val="F26B43"/>
          </p15:clr>
        </p15:guide>
        <p15:guide id="4" pos="1824" userDrawn="1">
          <p15:clr>
            <a:srgbClr val="F26B43"/>
          </p15:clr>
        </p15:guide>
        <p15:guide id="5" pos="1944" userDrawn="1">
          <p15:clr>
            <a:srgbClr val="F26B43"/>
          </p15:clr>
        </p15:guide>
        <p15:guide id="6" pos="2472" userDrawn="1">
          <p15:clr>
            <a:srgbClr val="F26B43"/>
          </p15:clr>
        </p15:guide>
        <p15:guide id="7" pos="2592" userDrawn="1">
          <p15:clr>
            <a:srgbClr val="F26B43"/>
          </p15:clr>
        </p15:guide>
        <p15:guide id="8" pos="3120" userDrawn="1">
          <p15:clr>
            <a:srgbClr val="F26B43"/>
          </p15:clr>
        </p15:guide>
        <p15:guide id="9" pos="3240" userDrawn="1">
          <p15:clr>
            <a:srgbClr val="F26B43"/>
          </p15:clr>
        </p15:guide>
        <p15:guide id="10" pos="3792" userDrawn="1">
          <p15:clr>
            <a:srgbClr val="F26B43"/>
          </p15:clr>
        </p15:guide>
        <p15:guide id="11" pos="3912" userDrawn="1">
          <p15:clr>
            <a:srgbClr val="F26B43"/>
          </p15:clr>
        </p15:guide>
        <p15:guide id="12" pos="4416" userDrawn="1">
          <p15:clr>
            <a:srgbClr val="F26B43"/>
          </p15:clr>
        </p15:guide>
        <p15:guide id="13" pos="4560" userDrawn="1">
          <p15:clr>
            <a:srgbClr val="F26B43"/>
          </p15:clr>
        </p15:guide>
        <p15:guide id="14" pos="5088" userDrawn="1">
          <p15:clr>
            <a:srgbClr val="F26B43"/>
          </p15:clr>
        </p15:guide>
        <p15:guide id="15" pos="5208" userDrawn="1">
          <p15:clr>
            <a:srgbClr val="F26B43"/>
          </p15:clr>
        </p15:guide>
        <p15:guide id="16" pos="5736" userDrawn="1">
          <p15:clr>
            <a:srgbClr val="F26B43"/>
          </p15:clr>
        </p15:guide>
        <p15:guide id="17" pos="5856" userDrawn="1">
          <p15:clr>
            <a:srgbClr val="F26B43"/>
          </p15:clr>
        </p15:guide>
        <p15:guide id="18" pos="6384" userDrawn="1">
          <p15:clr>
            <a:srgbClr val="F26B43"/>
          </p15:clr>
        </p15:guide>
        <p15:guide id="19" pos="6504" userDrawn="1">
          <p15:clr>
            <a:srgbClr val="F26B43"/>
          </p15:clr>
        </p15:guide>
        <p15:guide id="20" pos="7032" userDrawn="1">
          <p15:clr>
            <a:srgbClr val="F26B43"/>
          </p15:clr>
        </p15:guide>
        <p15:guide id="21" orient="horz" pos="288" userDrawn="1">
          <p15:clr>
            <a:srgbClr val="F26B43"/>
          </p15:clr>
        </p15:guide>
        <p15:guide id="22" orient="horz" pos="1128" userDrawn="1">
          <p15:clr>
            <a:srgbClr val="F26B43"/>
          </p15:clr>
        </p15:guide>
        <p15:guide id="23" orient="horz" pos="1248" userDrawn="1">
          <p15:clr>
            <a:srgbClr val="F26B43"/>
          </p15:clr>
        </p15:guide>
        <p15:guide id="24" orient="horz" pos="2088" userDrawn="1">
          <p15:clr>
            <a:srgbClr val="F26B43"/>
          </p15:clr>
        </p15:guide>
        <p15:guide id="25" orient="horz" pos="2232" userDrawn="1">
          <p15:clr>
            <a:srgbClr val="F26B43"/>
          </p15:clr>
        </p15:guide>
        <p15:guide id="26" orient="horz" pos="3048" userDrawn="1">
          <p15:clr>
            <a:srgbClr val="F26B43"/>
          </p15:clr>
        </p15:guide>
        <p15:guide id="27" orient="horz" pos="3192" userDrawn="1">
          <p15:clr>
            <a:srgbClr val="F26B43"/>
          </p15:clr>
        </p15:guide>
        <p15:guide id="28" orient="horz" pos="40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C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467C95-DF23-40B9-B265-2E6F3DE29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Annual review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7A48A35-E5E4-4A5F-9F91-BAEA4F5DF2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Contoso</a:t>
            </a:r>
          </a:p>
          <a:p>
            <a:r>
              <a:rPr lang="en-US" dirty="0"/>
              <a:t>September 24, 20XX</a:t>
            </a:r>
          </a:p>
          <a:p>
            <a:r>
              <a:rPr lang="en-US" dirty="0"/>
              <a:t>Customer Success Team</a:t>
            </a:r>
          </a:p>
          <a:p>
            <a:endParaRPr lang="en-US" dirty="0"/>
          </a:p>
        </p:txBody>
      </p:sp>
      <p:pic>
        <p:nvPicPr>
          <p:cNvPr id="10" name="Picture Placeholder 9" descr="beauty products on a table with accent leaves">
            <a:extLst>
              <a:ext uri="{FF2B5EF4-FFF2-40B4-BE49-F238E27FC236}">
                <a16:creationId xmlns:a16="http://schemas.microsoft.com/office/drawing/2014/main" id="{989DB536-6819-4D2C-B0DB-D6649F94F6C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5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Monthly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 timeline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70C08F9-9A5C-43CF-9AAC-621536803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941866" y="2592967"/>
            <a:ext cx="0" cy="1005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BA89E8D-ECBE-4B32-82C7-E8DD0B202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678005" y="2592967"/>
            <a:ext cx="0" cy="2651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C2B38730-2A0E-4853-AD2C-FC744EF5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03799" y="2592967"/>
            <a:ext cx="0" cy="1005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8E48653-A8EB-4DE2-BFE6-A0E61D873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129593" y="2592967"/>
            <a:ext cx="0" cy="2651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90DF0B-5B2E-49A9-B210-E32FFFAC7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3" idx="0"/>
          </p:cNvCxnSpPr>
          <p:nvPr/>
        </p:nvCxnSpPr>
        <p:spPr>
          <a:xfrm flipV="1">
            <a:off x="1437095" y="2410633"/>
            <a:ext cx="9692499" cy="169278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81E53639-8872-4E58-9A2D-8001BB854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2938" y="2277833"/>
            <a:ext cx="604157" cy="6041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A1632FE-1D0A-41E4-BF25-F0F7AA952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93124" y="2277833"/>
            <a:ext cx="604157" cy="6041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586E56F-86DF-43E4-85F3-DD6AA1CF8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41536" y="2277833"/>
            <a:ext cx="604157" cy="6041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EBE9657-CF02-4369-A33E-0B3687100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50134" y="2277833"/>
            <a:ext cx="604157" cy="6041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A9922DC-4CA9-4B40-A5D5-72BBFAE6A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58732" y="2277833"/>
            <a:ext cx="604157" cy="60415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27F60B2-65D3-4950-9103-3EFDF7F7D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67330" y="2277833"/>
            <a:ext cx="604157" cy="60415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D1CD723-7F96-4567-92C6-62CCB0855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75928" y="2277833"/>
            <a:ext cx="604157" cy="60415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D641E32-C3C9-4F0F-A366-D6AF93DD9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84526" y="2277832"/>
            <a:ext cx="604157" cy="60415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EBF65AA-A09B-4D00-8027-CC0A25E8C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01722" y="2277833"/>
            <a:ext cx="604157" cy="6041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07F39A3-7EA6-4379-9663-6D559F439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10320" y="2277833"/>
            <a:ext cx="604157" cy="6041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E1B2E89-57B9-4D7A-8428-5CD76566C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8918" y="2277833"/>
            <a:ext cx="604157" cy="6041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419E70-E8A3-4D0F-B3B6-B2E3C5F05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27518" y="2277833"/>
            <a:ext cx="604157" cy="6041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D1A8A05-09CF-4FED-814A-C13B5ADAD0D0}"/>
              </a:ext>
            </a:extLst>
          </p:cNvPr>
          <p:cNvSpPr txBox="1"/>
          <p:nvPr/>
        </p:nvSpPr>
        <p:spPr>
          <a:xfrm>
            <a:off x="832935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Jul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462F79-38EC-4B6D-A17B-F5010967D4B4}"/>
              </a:ext>
            </a:extLst>
          </p:cNvPr>
          <p:cNvSpPr txBox="1"/>
          <p:nvPr/>
        </p:nvSpPr>
        <p:spPr>
          <a:xfrm>
            <a:off x="1741713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Aug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0040622-091C-4302-89B8-994214504947}"/>
              </a:ext>
            </a:extLst>
          </p:cNvPr>
          <p:cNvSpPr txBox="1"/>
          <p:nvPr/>
        </p:nvSpPr>
        <p:spPr>
          <a:xfrm>
            <a:off x="2650133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Sep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947416C-CC20-4528-9E6B-29806BA3BA3B}"/>
              </a:ext>
            </a:extLst>
          </p:cNvPr>
          <p:cNvSpPr txBox="1"/>
          <p:nvPr/>
        </p:nvSpPr>
        <p:spPr>
          <a:xfrm>
            <a:off x="4390864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Nov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2B43C75-ADC1-45C4-B8A7-20F5B91BAD47}"/>
              </a:ext>
            </a:extLst>
          </p:cNvPr>
          <p:cNvSpPr txBox="1"/>
          <p:nvPr/>
        </p:nvSpPr>
        <p:spPr>
          <a:xfrm>
            <a:off x="3574159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Oct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BB3AF7F-FFF7-43A1-AD4E-EC73024C5568}"/>
              </a:ext>
            </a:extLst>
          </p:cNvPr>
          <p:cNvSpPr txBox="1"/>
          <p:nvPr/>
        </p:nvSpPr>
        <p:spPr>
          <a:xfrm>
            <a:off x="5299462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Dec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92DB966-25A0-4984-9B63-C732CFF22BF5}"/>
              </a:ext>
            </a:extLst>
          </p:cNvPr>
          <p:cNvSpPr txBox="1"/>
          <p:nvPr/>
        </p:nvSpPr>
        <p:spPr>
          <a:xfrm>
            <a:off x="6208060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Jan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1E98164-920D-4ED4-A5AA-5A7397381533}"/>
              </a:ext>
            </a:extLst>
          </p:cNvPr>
          <p:cNvSpPr txBox="1"/>
          <p:nvPr/>
        </p:nvSpPr>
        <p:spPr>
          <a:xfrm>
            <a:off x="7116658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Feb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55204BF-7B89-48BE-B911-AB38665495CE}"/>
              </a:ext>
            </a:extLst>
          </p:cNvPr>
          <p:cNvSpPr txBox="1"/>
          <p:nvPr/>
        </p:nvSpPr>
        <p:spPr>
          <a:xfrm>
            <a:off x="8025256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Mar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4608EA6-D8A9-40C5-86D4-F6A06BB55DF0}"/>
              </a:ext>
            </a:extLst>
          </p:cNvPr>
          <p:cNvSpPr txBox="1"/>
          <p:nvPr/>
        </p:nvSpPr>
        <p:spPr>
          <a:xfrm>
            <a:off x="8933854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Apr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4EBEE0-F0BD-4B44-A294-BA11560FEC18}"/>
              </a:ext>
            </a:extLst>
          </p:cNvPr>
          <p:cNvSpPr txBox="1"/>
          <p:nvPr/>
        </p:nvSpPr>
        <p:spPr>
          <a:xfrm>
            <a:off x="9842452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May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850852B-B5D2-43AC-8631-C907E6A781C8}"/>
              </a:ext>
            </a:extLst>
          </p:cNvPr>
          <p:cNvSpPr txBox="1"/>
          <p:nvPr/>
        </p:nvSpPr>
        <p:spPr>
          <a:xfrm>
            <a:off x="10751050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Jun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C54D7B6-3713-48BB-9DDB-12D73AFA8E99}"/>
              </a:ext>
            </a:extLst>
          </p:cNvPr>
          <p:cNvSpPr txBox="1"/>
          <p:nvPr/>
        </p:nvSpPr>
        <p:spPr>
          <a:xfrm>
            <a:off x="472986" y="3679886"/>
            <a:ext cx="2468880" cy="103759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Product launch</a:t>
            </a:r>
          </a:p>
          <a:p>
            <a:pPr algn="r">
              <a:lnSpc>
                <a:spcPct val="150000"/>
              </a:lnSpc>
            </a:pPr>
            <a:r>
              <a:rPr lang="en-US" sz="1000" b="0" i="0" u="none" strike="noStrike" dirty="0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0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3C3E76C-2256-4F05-B7C3-0DFF370582FE}"/>
              </a:ext>
            </a:extLst>
          </p:cNvPr>
          <p:cNvSpPr txBox="1"/>
          <p:nvPr/>
        </p:nvSpPr>
        <p:spPr>
          <a:xfrm>
            <a:off x="3209125" y="5337099"/>
            <a:ext cx="2468880" cy="103759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Product launch</a:t>
            </a:r>
          </a:p>
          <a:p>
            <a:pPr algn="r">
              <a:lnSpc>
                <a:spcPct val="150000"/>
              </a:lnSpc>
            </a:pPr>
            <a:r>
              <a:rPr lang="en-US" sz="1000" b="0" i="0" u="none" strike="noStrike" dirty="0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0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7DF1E14-A144-47F8-A8C2-C2DB76FEE3E7}"/>
              </a:ext>
            </a:extLst>
          </p:cNvPr>
          <p:cNvSpPr txBox="1"/>
          <p:nvPr/>
        </p:nvSpPr>
        <p:spPr>
          <a:xfrm>
            <a:off x="5934919" y="3684742"/>
            <a:ext cx="2468880" cy="103759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Product launch</a:t>
            </a:r>
          </a:p>
          <a:p>
            <a:pPr algn="r">
              <a:lnSpc>
                <a:spcPct val="150000"/>
              </a:lnSpc>
            </a:pPr>
            <a:r>
              <a:rPr lang="en-US" sz="1000" b="0" i="0" u="none" strike="noStrike" dirty="0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0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B72532C-25BA-4593-9A4A-521BC652C2BC}"/>
              </a:ext>
            </a:extLst>
          </p:cNvPr>
          <p:cNvSpPr txBox="1"/>
          <p:nvPr/>
        </p:nvSpPr>
        <p:spPr>
          <a:xfrm>
            <a:off x="8660713" y="5341955"/>
            <a:ext cx="2468880" cy="103759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Product launch</a:t>
            </a:r>
          </a:p>
          <a:p>
            <a:pPr algn="r">
              <a:lnSpc>
                <a:spcPct val="150000"/>
              </a:lnSpc>
            </a:pPr>
            <a:r>
              <a:rPr lang="en-US" sz="1000" b="0" i="0" u="none" strike="noStrike" dirty="0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0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28" name="Title 1">
            <a:extLst>
              <a:ext uri="{FF2B5EF4-FFF2-40B4-BE49-F238E27FC236}">
                <a16:creationId xmlns:a16="http://schemas.microsoft.com/office/drawing/2014/main" id="{B9FF2D19-E789-4622-8C93-442F36075B59}"/>
              </a:ext>
            </a:extLst>
          </p:cNvPr>
          <p:cNvSpPr txBox="1">
            <a:spLocks/>
          </p:cNvSpPr>
          <p:nvPr/>
        </p:nvSpPr>
        <p:spPr>
          <a:xfrm>
            <a:off x="832936" y="1709111"/>
            <a:ext cx="604158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cs typeface="Biome Light" panose="020B0303030204020804" pitchFamily="34" charset="0"/>
              </a:rPr>
              <a:t>Q1</a:t>
            </a:r>
          </a:p>
        </p:txBody>
      </p:sp>
      <p:sp>
        <p:nvSpPr>
          <p:cNvPr id="130" name="Title 1">
            <a:extLst>
              <a:ext uri="{FF2B5EF4-FFF2-40B4-BE49-F238E27FC236}">
                <a16:creationId xmlns:a16="http://schemas.microsoft.com/office/drawing/2014/main" id="{F06F1B9E-833C-4A81-9647-F6FB852D5F0B}"/>
              </a:ext>
            </a:extLst>
          </p:cNvPr>
          <p:cNvSpPr txBox="1">
            <a:spLocks/>
          </p:cNvSpPr>
          <p:nvPr/>
        </p:nvSpPr>
        <p:spPr>
          <a:xfrm>
            <a:off x="3558732" y="1709111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rgbClr val="AA9D92"/>
                </a:solidFill>
                <a:cs typeface="Biome Light" panose="020B0303030204020804" pitchFamily="34" charset="0"/>
              </a:rPr>
              <a:t>Q2</a:t>
            </a:r>
          </a:p>
        </p:txBody>
      </p:sp>
      <p:sp>
        <p:nvSpPr>
          <p:cNvPr id="132" name="Title 1">
            <a:extLst>
              <a:ext uri="{FF2B5EF4-FFF2-40B4-BE49-F238E27FC236}">
                <a16:creationId xmlns:a16="http://schemas.microsoft.com/office/drawing/2014/main" id="{6D8B9F4E-BB0E-4EA0-8D17-2285623C4321}"/>
              </a:ext>
            </a:extLst>
          </p:cNvPr>
          <p:cNvSpPr txBox="1">
            <a:spLocks/>
          </p:cNvSpPr>
          <p:nvPr/>
        </p:nvSpPr>
        <p:spPr>
          <a:xfrm>
            <a:off x="6299952" y="1709111"/>
            <a:ext cx="588731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>
                    <a:lumMod val="65000"/>
                  </a:schemeClr>
                </a:solidFill>
                <a:cs typeface="Biome Light" panose="020B0303030204020804" pitchFamily="34" charset="0"/>
              </a:rPr>
              <a:t>Q3</a:t>
            </a:r>
          </a:p>
        </p:txBody>
      </p:sp>
      <p:sp>
        <p:nvSpPr>
          <p:cNvPr id="134" name="Title 1">
            <a:extLst>
              <a:ext uri="{FF2B5EF4-FFF2-40B4-BE49-F238E27FC236}">
                <a16:creationId xmlns:a16="http://schemas.microsoft.com/office/drawing/2014/main" id="{CC09C7BA-2451-49E9-9E79-6E08651BED50}"/>
              </a:ext>
            </a:extLst>
          </p:cNvPr>
          <p:cNvSpPr txBox="1">
            <a:spLocks/>
          </p:cNvSpPr>
          <p:nvPr/>
        </p:nvSpPr>
        <p:spPr>
          <a:xfrm>
            <a:off x="9010320" y="1709111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rgbClr val="BEB9AA"/>
                </a:solidFill>
                <a:cs typeface="Biome Light" panose="020B0303030204020804" pitchFamily="34" charset="0"/>
              </a:rPr>
              <a:t>Q4</a:t>
            </a:r>
          </a:p>
        </p:txBody>
      </p:sp>
      <p:sp>
        <p:nvSpPr>
          <p:cNvPr id="141" name="Date Placeholder 140">
            <a:extLst>
              <a:ext uri="{FF2B5EF4-FFF2-40B4-BE49-F238E27FC236}">
                <a16:creationId xmlns:a16="http://schemas.microsoft.com/office/drawing/2014/main" id="{3E96791E-3AF0-4956-AFA7-A8A89E8EB15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871AD0A-72DC-49A1-AA89-5509B2193035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142" name="Slide Number Placeholder 141">
            <a:extLst>
              <a:ext uri="{FF2B5EF4-FFF2-40B4-BE49-F238E27FC236}">
                <a16:creationId xmlns:a16="http://schemas.microsoft.com/office/drawing/2014/main" id="{9FD033B5-99FB-4B26-BF74-3DA89EEE7C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209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19BF1C0-EE32-4EEE-9539-CE8473AA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Q1</a:t>
            </a:r>
          </a:p>
        </p:txBody>
      </p:sp>
      <p:pic>
        <p:nvPicPr>
          <p:cNvPr id="20" name="Picture Placeholder 19" descr="yellow flowers&#10;">
            <a:extLst>
              <a:ext uri="{FF2B5EF4-FFF2-40B4-BE49-F238E27FC236}">
                <a16:creationId xmlns:a16="http://schemas.microsoft.com/office/drawing/2014/main" id="{1612D3C6-D0D2-4983-8DA7-E3A3B730333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8700" y="3543300"/>
            <a:ext cx="3924300" cy="3314700"/>
          </a:xfrm>
          <a:ln>
            <a:noFill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BD264-B274-4D4C-8E2B-C6F7606B25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Employee opportunities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End of fiscal celebration on July 15</a:t>
            </a:r>
            <a:r>
              <a:rPr lang="en-US" sz="1600" baseline="300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th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Employee day of learning on August 14</a:t>
            </a:r>
            <a:r>
              <a:rPr lang="en-US" sz="1600" baseline="300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th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Employee Yoga on September 3</a:t>
            </a:r>
            <a:r>
              <a:rPr lang="en-US" sz="1600" baseline="300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rd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Seminar series begins September 10</a:t>
            </a:r>
            <a:r>
              <a:rPr lang="en-US" sz="1600" baseline="300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th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 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Business priorities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Increase customer satisfaction by 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Maintain growth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Initiative partnership with 3</a:t>
            </a:r>
            <a:r>
              <a:rPr lang="en-US" sz="1600" baseline="300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rd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 party organizations</a:t>
            </a: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5C3C5043-9E0B-4C7C-B3D8-6124850B40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5615077-39AD-4FB2-A061-5884E8516F91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AD175D2A-0058-45E0-AAF6-7260876F00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0A931-F348-4A41-A5F4-69657F3CA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Q2</a:t>
            </a:r>
          </a:p>
        </p:txBody>
      </p:sp>
      <p:pic>
        <p:nvPicPr>
          <p:cNvPr id="30" name="Picture Placeholder 29" descr="close up of leaves">
            <a:extLst>
              <a:ext uri="{FF2B5EF4-FFF2-40B4-BE49-F238E27FC236}">
                <a16:creationId xmlns:a16="http://schemas.microsoft.com/office/drawing/2014/main" id="{F17D888B-B94F-48D0-ABAF-32CE1164DE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BD264-B274-4D4C-8E2B-C6F7606B25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28700" y="3556002"/>
            <a:ext cx="3108960" cy="2286000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Business 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priorities</a:t>
            </a:r>
          </a:p>
          <a:p>
            <a:pPr>
              <a:defRPr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Increase customer </a:t>
            </a:r>
            <a:b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</a:br>
            <a: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satisfaction by 2%</a:t>
            </a:r>
          </a:p>
          <a:p>
            <a:pPr>
              <a:defRPr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Maintain growth</a:t>
            </a:r>
            <a:endParaRPr lang="en-US" sz="1600" dirty="0">
              <a:solidFill>
                <a:srgbClr val="C0C9C2">
                  <a:lumMod val="50000"/>
                </a:srgbClr>
              </a:solidFill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EC41F11-47BD-44B1-BF22-D3C7965626E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41520" y="3556001"/>
            <a:ext cx="3108960" cy="2285999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Added 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priorities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Improve our social media presence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Ensure the cost of development stays below budget</a:t>
            </a:r>
          </a:p>
          <a:p>
            <a:endParaRPr lang="en-US" dirty="0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34CC2084-FCB9-4F4B-8B47-44B2A81D523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054340" y="3556001"/>
            <a:ext cx="3108960" cy="2285999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Employee opportunities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Interns begin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Indoor rec leagues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Chess tournaments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Big Game watching party</a:t>
            </a:r>
          </a:p>
        </p:txBody>
      </p: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44BB509D-E79A-48CF-9C7A-2B385FD379A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78CD27B-109C-41C9-9CF4-85F532F66BBB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25AC8E0E-F9A1-4D3C-8AB5-4C215FD5C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39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3A48F-6C9B-4B6F-9063-4E2B2F6CF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A4779ED5-F550-4DD0-A629-AFB3A45D79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862604"/>
              </p:ext>
            </p:extLst>
          </p:nvPr>
        </p:nvGraphicFramePr>
        <p:xfrm>
          <a:off x="1028700" y="2569118"/>
          <a:ext cx="1013460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7300">
                  <a:extLst>
                    <a:ext uri="{9D8B030D-6E8A-4147-A177-3AD203B41FA5}">
                      <a16:colId xmlns:a16="http://schemas.microsoft.com/office/drawing/2014/main" val="3007200546"/>
                    </a:ext>
                  </a:extLst>
                </a:gridCol>
                <a:gridCol w="5067300">
                  <a:extLst>
                    <a:ext uri="{9D8B030D-6E8A-4147-A177-3AD203B41FA5}">
                      <a16:colId xmlns:a16="http://schemas.microsoft.com/office/drawing/2014/main" val="1309975012"/>
                    </a:ext>
                  </a:extLst>
                </a:gridCol>
              </a:tblGrid>
              <a:tr h="10972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Our business is good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Profits are up in the last quarter by 3%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Our customers keep coming back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 increased customer retention by 4%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315998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We’re getting our work done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 finished the consolidation project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We’re leaders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 are top leaders in the industry across the board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1012071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We’re delivering for our customers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C9C2">
                              <a:lumMod val="50000"/>
                            </a:srgbClr>
                          </a:solidFill>
                          <a:effectLst/>
                          <a:uLnTx/>
                          <a:uFillTx/>
                          <a:ea typeface="+mn-ea"/>
                          <a:cs typeface="Biome Light" panose="020B0303030204020804" pitchFamily="34" charset="0"/>
                        </a:rPr>
                        <a:t>Customer satisfaction increased from 70 to 80%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Our team is growing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 welcomed 3 new team members last quarter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1895934"/>
                  </a:ext>
                </a:extLst>
              </a:tr>
            </a:tbl>
          </a:graphicData>
        </a:graphic>
      </p:graphicFrame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8D56EBED-E2E8-4532-9D58-AEA4BF592BE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EFFCE6-B714-4312-995E-9A4A689D43F0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2448455D-834D-4F56-90F8-4F239B5C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665E632-89DE-4E4B-8A35-FD6D46E9AA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825CB-5684-4E97-80FA-A48BC074B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Thanks to your commitment and strong work ethic, we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know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 next year will be even better than the last.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We look forward to working together. 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600" dirty="0">
              <a:solidFill>
                <a:schemeClr val="accent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600" dirty="0">
              <a:solidFill>
                <a:schemeClr val="accent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600" dirty="0">
              <a:solidFill>
                <a:schemeClr val="accent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F34300E-1F96-433C-BBA9-C319B37E13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Ana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sales@contoso.com</a:t>
            </a:r>
          </a:p>
          <a:p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13" name="Picture Placeholder 12" descr="various facial beauty products">
            <a:extLst>
              <a:ext uri="{FF2B5EF4-FFF2-40B4-BE49-F238E27FC236}">
                <a16:creationId xmlns:a16="http://schemas.microsoft.com/office/drawing/2014/main" id="{D5094D89-3467-444F-9A3D-B2B71654A7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5" name="Picture Placeholder 14" descr="woman washing her face">
            <a:extLst>
              <a:ext uri="{FF2B5EF4-FFF2-40B4-BE49-F238E27FC236}">
                <a16:creationId xmlns:a16="http://schemas.microsoft.com/office/drawing/2014/main" id="{6C7D5080-FE21-4E07-928E-9E970CC7E5E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10300" y="3543302"/>
            <a:ext cx="4953000" cy="2849562"/>
          </a:xfrm>
        </p:spPr>
      </p:pic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A36A89F3-138D-4102-9FF2-6E1293F6AF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F549713-324E-442E-99F3-0C4C72A7B5ED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EF02AD77-17EE-49EB-8387-86DED6AD89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778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EC46ADB-55E5-43DA-8E91-C49412A33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1A7FF5-E7DB-4462-BC64-12126BDC0D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01 Introduction</a:t>
            </a:r>
          </a:p>
          <a:p>
            <a:r>
              <a:rPr lang="en-US" dirty="0"/>
              <a:t>02 Results from last year</a:t>
            </a:r>
          </a:p>
          <a:p>
            <a:r>
              <a:rPr lang="en-US" dirty="0"/>
              <a:t>03 Team</a:t>
            </a:r>
          </a:p>
          <a:p>
            <a:r>
              <a:rPr lang="en-US" dirty="0"/>
              <a:t>04 What's next</a:t>
            </a:r>
          </a:p>
          <a:p>
            <a:r>
              <a:rPr lang="en-US" dirty="0"/>
              <a:t>05 Closing</a:t>
            </a:r>
          </a:p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10C7A9E-B1D7-4285-8DD5-D28AFDC7B4F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AF05980-54E0-4F3D-BAF3-4CE06FA77025}" type="datetime1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7B234E-FE17-4087-92FD-3802CA26E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516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E394849-EE6D-4358-A824-BBF6E518EA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EA6B7DE5-BFCC-4EEF-9609-8AA1C7CAD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Profits are up, and losses are down! We are very proud of the progress our team has made. </a:t>
            </a:r>
          </a:p>
          <a:p>
            <a:r>
              <a:rPr lang="en-US" dirty="0"/>
              <a:t>Today we’ll review our wins and losses from last year and give you an overview of what you can expect for next year.</a:t>
            </a:r>
          </a:p>
        </p:txBody>
      </p:sp>
      <p:pic>
        <p:nvPicPr>
          <p:cNvPr id="27" name="Picture Placeholder 26" descr="common foods that can be found in beauty products like coconut, avacado, honey, etc.&#10;">
            <a:extLst>
              <a:ext uri="{FF2B5EF4-FFF2-40B4-BE49-F238E27FC236}">
                <a16:creationId xmlns:a16="http://schemas.microsoft.com/office/drawing/2014/main" id="{FC80FA98-D238-41BC-848B-15F7D2C9D06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210300" y="433966"/>
            <a:ext cx="4953000" cy="3090862"/>
          </a:xfrm>
        </p:spPr>
      </p:pic>
      <p:pic>
        <p:nvPicPr>
          <p:cNvPr id="29" name="Picture Placeholder 28" descr="sunflower">
            <a:extLst>
              <a:ext uri="{FF2B5EF4-FFF2-40B4-BE49-F238E27FC236}">
                <a16:creationId xmlns:a16="http://schemas.microsoft.com/office/drawing/2014/main" id="{071DE959-F62C-476A-A8B1-B4C0E3CC7BA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31" name="Picture Placeholder 30" descr="pink flower">
            <a:extLst>
              <a:ext uri="{FF2B5EF4-FFF2-40B4-BE49-F238E27FC236}">
                <a16:creationId xmlns:a16="http://schemas.microsoft.com/office/drawing/2014/main" id="{26F59C63-890F-4F30-B979-40A77F09EDB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D30A968E-AB03-4BB5-BF8E-EB31DFD33B1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FEF76E7-2EBE-4103-B764-AD23619BE076}" type="datetime1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5789CCB9-138D-4D90-8AFB-AC5C736125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93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B74BB8A-7BAA-4A6E-9CC4-CB382C68DE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055465-EA9F-436E-A0C3-64912E06B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 from last year</a:t>
            </a:r>
          </a:p>
        </p:txBody>
      </p:sp>
    </p:spTree>
    <p:extLst>
      <p:ext uri="{BB962C8B-B14F-4D97-AF65-F5344CB8AC3E}">
        <p14:creationId xmlns:p14="http://schemas.microsoft.com/office/powerpoint/2010/main" val="1912012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A371F5-EAAD-4ADC-8D3F-1CBB98D52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 by sector</a:t>
            </a:r>
          </a:p>
        </p:txBody>
      </p:sp>
      <p:graphicFrame>
        <p:nvGraphicFramePr>
          <p:cNvPr id="10" name="Content Placeholder 5" descr="column chart">
            <a:extLst>
              <a:ext uri="{FF2B5EF4-FFF2-40B4-BE49-F238E27FC236}">
                <a16:creationId xmlns:a16="http://schemas.microsoft.com/office/drawing/2014/main" id="{362B2925-E8FE-473D-8655-B0D2843619D0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33544552"/>
              </p:ext>
            </p:extLst>
          </p:nvPr>
        </p:nvGraphicFramePr>
        <p:xfrm>
          <a:off x="854075" y="1625600"/>
          <a:ext cx="10499725" cy="4860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9F303BF-0A3C-497A-B99B-BEA514C0269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EE4C197-EFE5-4623-8631-61DB25EC0F85}" type="datetime1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57E93D-BB39-4013-A843-780147924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 by sector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03CD5FD-27C3-4342-BE41-F411CB8D6931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3455645336"/>
              </p:ext>
            </p:extLst>
          </p:nvPr>
        </p:nvGraphicFramePr>
        <p:xfrm>
          <a:off x="854075" y="2286000"/>
          <a:ext cx="10499725" cy="22860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099945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099945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099945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099945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2099945">
                  <a:extLst>
                    <a:ext uri="{9D8B030D-6E8A-4147-A177-3AD203B41FA5}">
                      <a16:colId xmlns:a16="http://schemas.microsoft.com/office/drawing/2014/main" val="1897606603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endParaRPr lang="en-US" dirty="0"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  <a:cs typeface="Biome Light" panose="020B0303030204020804" pitchFamily="34" charset="0"/>
                        </a:rPr>
                        <a:t>Q1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  <a:cs typeface="Biome Light" panose="020B0303030204020804" pitchFamily="34" charset="0"/>
                        </a:rPr>
                        <a:t>Q2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+mn-lt"/>
                          <a:cs typeface="Biome Light" panose="020B0303030204020804" pitchFamily="34" charset="0"/>
                        </a:rPr>
                        <a:t>Q3</a:t>
                      </a:r>
                      <a:endParaRPr lang="en-US" sz="1600" dirty="0"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  <a:cs typeface="Biome Light" panose="020B0303030204020804" pitchFamily="34" charset="0"/>
                        </a:rPr>
                        <a:t>Q4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Series 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4.3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2.5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3.5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4.5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Series 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2.4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4.4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1.8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2.8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Series 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+mn-lt"/>
                          <a:cs typeface="Biome Light" panose="020B03030302040208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</a:tbl>
          </a:graphicData>
        </a:graphic>
      </p:graphicFrame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F6002B2-219C-4BAA-A95C-36538E39AE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7AB0102-8ACA-4214-A839-9665520705F6}" type="datetime1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5515DA6F-E486-4C5A-B98C-B1ACDA64D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>
            <a:extLst>
              <a:ext uri="{FF2B5EF4-FFF2-40B4-BE49-F238E27FC236}">
                <a16:creationId xmlns:a16="http://schemas.microsoft.com/office/drawing/2014/main" id="{BF59AC89-2307-4F1C-962F-D954A6C80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Contoso was great to work with. Patrice was my representative and she anticipated my needs and worked diligently to fix my issue.</a:t>
            </a:r>
          </a:p>
        </p:txBody>
      </p:sp>
      <p:pic>
        <p:nvPicPr>
          <p:cNvPr id="13" name="Picture Placeholder 12" descr="pink flower">
            <a:extLst>
              <a:ext uri="{FF2B5EF4-FFF2-40B4-BE49-F238E27FC236}">
                <a16:creationId xmlns:a16="http://schemas.microsoft.com/office/drawing/2014/main" id="{51A5A3C0-E655-407D-9CFE-9E0D62FA16A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2147" y="-31173"/>
            <a:ext cx="3938588" cy="6400800"/>
          </a:xfr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D25A50B-BB2E-4F06-82AE-76A92D7CC3B8}"/>
              </a:ext>
            </a:extLst>
          </p:cNvPr>
          <p:cNvSpPr txBox="1"/>
          <p:nvPr/>
        </p:nvSpPr>
        <p:spPr>
          <a:xfrm>
            <a:off x="6096000" y="4076935"/>
            <a:ext cx="5149850" cy="50545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lvl="0">
              <a:lnSpc>
                <a:spcPct val="150000"/>
              </a:lnSpc>
              <a:spcBef>
                <a:spcPts val="0"/>
              </a:spcBef>
              <a:buNone/>
              <a:defRPr lang="en-US"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algn="r"/>
            <a:r>
              <a:rPr lang="en-US" dirty="0"/>
              <a:t>A satisfied customer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740F1142-57E3-40C3-9A2A-3B1C8975905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93BF043-A0E2-48C9-80FB-0A3EF98DDCEF}" type="datetime1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D61D9CF-8ACA-4237-8E03-D79B6B89F0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999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C6655028-4C8E-4A3F-A17E-06A507BFF4F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9E24BCE-48CF-4EA0-8CEE-DABDE8C63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EBE147A-9B99-4FFD-BC53-05C5BD025E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Ana</a:t>
            </a:r>
          </a:p>
          <a:p>
            <a:r>
              <a:rPr lang="en-US" sz="1400" dirty="0"/>
              <a:t>CFO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28CF967-AF84-4550-882F-01B6C8B02C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Larissa</a:t>
            </a:r>
          </a:p>
          <a:p>
            <a:r>
              <a:rPr lang="en-US" sz="1400" dirty="0"/>
              <a:t>CFO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CA6C2C2-4BD8-4FEE-965C-BE8235FB383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Roman</a:t>
            </a:r>
          </a:p>
          <a:p>
            <a:r>
              <a:rPr lang="en-US" sz="1400" dirty="0"/>
              <a:t>CTO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CF7E2B50-41CF-47DF-94E2-23B31B1BE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Federico</a:t>
            </a:r>
          </a:p>
          <a:p>
            <a:r>
              <a:rPr lang="en-US" sz="1400" dirty="0"/>
              <a:t>COO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404C012-EAAC-4BFF-A8C9-DE3B7374A6F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Alejandra</a:t>
            </a:r>
          </a:p>
          <a:p>
            <a:r>
              <a:rPr lang="en-US" sz="1400" dirty="0"/>
              <a:t>CPO</a:t>
            </a:r>
            <a:endParaRPr lang="en-US" dirty="0"/>
          </a:p>
        </p:txBody>
      </p:sp>
      <p:pic>
        <p:nvPicPr>
          <p:cNvPr id="16" name="Picture Placeholder 15" descr="portait">
            <a:extLst>
              <a:ext uri="{FF2B5EF4-FFF2-40B4-BE49-F238E27FC236}">
                <a16:creationId xmlns:a16="http://schemas.microsoft.com/office/drawing/2014/main" id="{C3B3E269-C9C3-4FFC-B678-9FAC0C023B3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19" name="Picture Placeholder 18" descr="portait">
            <a:extLst>
              <a:ext uri="{FF2B5EF4-FFF2-40B4-BE49-F238E27FC236}">
                <a16:creationId xmlns:a16="http://schemas.microsoft.com/office/drawing/2014/main" id="{7A34BEEA-96BB-4238-8447-EF7692728BC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22" name="Picture Placeholder 21" descr="portait">
            <a:extLst>
              <a:ext uri="{FF2B5EF4-FFF2-40B4-BE49-F238E27FC236}">
                <a16:creationId xmlns:a16="http://schemas.microsoft.com/office/drawing/2014/main" id="{35D97CCB-3953-49C4-A165-AACA0FB0459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25" name="Picture Placeholder 24" descr="portait">
            <a:extLst>
              <a:ext uri="{FF2B5EF4-FFF2-40B4-BE49-F238E27FC236}">
                <a16:creationId xmlns:a16="http://schemas.microsoft.com/office/drawing/2014/main" id="{EB0711FA-DCE1-48D3-8BAB-D74666349A6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29" name="Picture Placeholder 28" descr="portait">
            <a:extLst>
              <a:ext uri="{FF2B5EF4-FFF2-40B4-BE49-F238E27FC236}">
                <a16:creationId xmlns:a16="http://schemas.microsoft.com/office/drawing/2014/main" id="{3FDC01EF-08D5-42D3-B019-D274328E74E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F6CE792E-745D-4408-9AB1-740D556972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65208FE-0220-403B-8209-06D9990EA4C9}" type="datetime1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BF214639-68C6-49E7-90D4-F4DAFEFBF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546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039366-CC4B-45CC-9139-66129D35DB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94C1777-B62D-468E-BE34-64A07CED0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What’s next</a:t>
            </a:r>
          </a:p>
        </p:txBody>
      </p:sp>
    </p:spTree>
    <p:extLst>
      <p:ext uri="{BB962C8B-B14F-4D97-AF65-F5344CB8AC3E}">
        <p14:creationId xmlns:p14="http://schemas.microsoft.com/office/powerpoint/2010/main" val="675137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inimalist Presentation">
      <a:dk1>
        <a:sysClr val="windowText" lastClr="000000"/>
      </a:dk1>
      <a:lt1>
        <a:sysClr val="window" lastClr="FFFFFF"/>
      </a:lt1>
      <a:dk2>
        <a:srgbClr val="ABABAB"/>
      </a:dk2>
      <a:lt2>
        <a:srgbClr val="F2F1EE"/>
      </a:lt2>
      <a:accent1>
        <a:srgbClr val="D8D2CD"/>
      </a:accent1>
      <a:accent2>
        <a:srgbClr val="C0C9C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Biome Light"/>
        <a:ea typeface=""/>
        <a:cs typeface=""/>
      </a:majorFont>
      <a:minorFont>
        <a:latin typeface="Biom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color presentation_Win32_LW_v2.potx" id="{B7F4C684-7BE5-4BD8-BEBE-7F207A45F474}" vid="{9091DE1E-F617-4C59-950B-F96736B889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3A10211-FBDE-44DA-8AD6-29E596B2975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0976319-4513-485C-AD3A-E56C39927A3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A1B7BBB-8F46-4BA8-85EC-2ECC1D2E32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color presentation</Template>
  <TotalTime>0</TotalTime>
  <Words>468</Words>
  <Application>Microsoft Office PowerPoint</Application>
  <PresentationFormat>Widescreen</PresentationFormat>
  <Paragraphs>146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Biome Light</vt:lpstr>
      <vt:lpstr>Calibri</vt:lpstr>
      <vt:lpstr>Office Theme</vt:lpstr>
      <vt:lpstr>Annual review</vt:lpstr>
      <vt:lpstr>Agenda</vt:lpstr>
      <vt:lpstr>Introduction</vt:lpstr>
      <vt:lpstr>Results from last year</vt:lpstr>
      <vt:lpstr>Growth by sector</vt:lpstr>
      <vt:lpstr>Growth by sector </vt:lpstr>
      <vt:lpstr>Contoso was great to work with. Patrice was my representative and she anticipated my needs and worked diligently to fix my issue.</vt:lpstr>
      <vt:lpstr>Team</vt:lpstr>
      <vt:lpstr>What’s next</vt:lpstr>
      <vt:lpstr>Monthly timeline</vt:lpstr>
      <vt:lpstr>Goals for Q1</vt:lpstr>
      <vt:lpstr>Goals for Q2</vt:lpstr>
      <vt:lpstr>Summary</vt:lpstr>
      <vt:lpstr>Closing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Annual review</dc:title>
  <dc:creator>Mohamed</dc:creator>
  <cp:lastModifiedBy>Mohamed</cp:lastModifiedBy>
  <cp:revision>1</cp:revision>
  <dcterms:created xsi:type="dcterms:W3CDTF">2021-03-05T15:13:09Z</dcterms:created>
  <dcterms:modified xsi:type="dcterms:W3CDTF">2021-03-05T15:13:27Z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